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6" r:id="rId7"/>
    <p:sldId id="264" r:id="rId8"/>
    <p:sldId id="265" r:id="rId9"/>
    <p:sldId id="263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33EE-2455-48A1-A2D9-0912A6CDD6B1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DEEB-F49E-4753-A7B4-084D85826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099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33EE-2455-48A1-A2D9-0912A6CDD6B1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DEEB-F49E-4753-A7B4-084D85826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288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33EE-2455-48A1-A2D9-0912A6CDD6B1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DEEB-F49E-4753-A7B4-084D85826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10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33EE-2455-48A1-A2D9-0912A6CDD6B1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DEEB-F49E-4753-A7B4-084D85826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588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33EE-2455-48A1-A2D9-0912A6CDD6B1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DEEB-F49E-4753-A7B4-084D85826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01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33EE-2455-48A1-A2D9-0912A6CDD6B1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DEEB-F49E-4753-A7B4-084D85826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878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33EE-2455-48A1-A2D9-0912A6CDD6B1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DEEB-F49E-4753-A7B4-084D85826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884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33EE-2455-48A1-A2D9-0912A6CDD6B1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DEEB-F49E-4753-A7B4-084D85826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43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33EE-2455-48A1-A2D9-0912A6CDD6B1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DEEB-F49E-4753-A7B4-084D85826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086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33EE-2455-48A1-A2D9-0912A6CDD6B1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DEEB-F49E-4753-A7B4-084D85826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516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33EE-2455-48A1-A2D9-0912A6CDD6B1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DEEB-F49E-4753-A7B4-084D85826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638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233EE-2455-48A1-A2D9-0912A6CDD6B1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BDEEB-F49E-4753-A7B4-084D85826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402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ftp.tatar.ru/ga/site/site1/index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a.tatarstan.ru/memorial-book-75th-anniversary-victory.htm?pub_id=232644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45995" y="2598003"/>
            <a:ext cx="68146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latin typeface="Gabriola" panose="04040605051002020D02" pitchFamily="82" charset="0"/>
              </a:rPr>
              <a:t>Вклад Татарстана в дело Победы</a:t>
            </a:r>
            <a:endParaRPr lang="ru-RU" sz="4800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33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7106" y="1173707"/>
            <a:ext cx="50906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prstClr val="black"/>
                </a:solidFill>
                <a:latin typeface="Gabriola" panose="04040605051002020D02" pitchFamily="82" charset="0"/>
              </a:rPr>
              <a:t>1 </a:t>
            </a:r>
            <a:r>
              <a:rPr lang="ru-RU" sz="3600" dirty="0">
                <a:solidFill>
                  <a:prstClr val="black"/>
                </a:solidFill>
                <a:latin typeface="Gabriola" panose="04040605051002020D02" pitchFamily="82" charset="0"/>
              </a:rPr>
              <a:t>августа 1941 г. Центральная газета «Правда» писала: «Одним из замечательных проявления советского патриотизма являются многочисленные предложения о создании Фонда обороны».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300" t="2972" r="3167" b="5983"/>
          <a:stretch/>
        </p:blipFill>
        <p:spPr>
          <a:xfrm rot="10800000">
            <a:off x="7235588" y="904525"/>
            <a:ext cx="3698544" cy="480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34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48435" y="846161"/>
            <a:ext cx="1072486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Gabriola" panose="04040605051002020D02" pitchFamily="82" charset="0"/>
              </a:rPr>
              <a:t>Общая </a:t>
            </a:r>
            <a:r>
              <a:rPr lang="ru-RU" sz="2800" dirty="0">
                <a:solidFill>
                  <a:prstClr val="black"/>
                </a:solidFill>
                <a:latin typeface="Gabriola" panose="04040605051002020D02" pitchFamily="82" charset="0"/>
              </a:rPr>
              <a:t>сумма средств, внесенных за военные годы татарстанцами в фонд </a:t>
            </a:r>
            <a:r>
              <a:rPr lang="ru-RU" sz="2800" dirty="0" smtClean="0">
                <a:solidFill>
                  <a:prstClr val="black"/>
                </a:solidFill>
                <a:latin typeface="Gabriola" panose="04040605051002020D02" pitchFamily="82" charset="0"/>
              </a:rPr>
              <a:t>обороны составила </a:t>
            </a:r>
            <a:r>
              <a:rPr lang="ru-RU" sz="2800" dirty="0">
                <a:solidFill>
                  <a:prstClr val="black"/>
                </a:solidFill>
                <a:latin typeface="Gabriola" panose="04040605051002020D02" pitchFamily="82" charset="0"/>
              </a:rPr>
              <a:t>262 млн. рублей. На личные сбережения людей были построены танковые колонны «Красная Татария», «Колхозник Татарии», 102 самолета для авиадивизии «Совет </a:t>
            </a:r>
            <a:r>
              <a:rPr lang="ru-RU" sz="2800" dirty="0" smtClean="0">
                <a:solidFill>
                  <a:prstClr val="black"/>
                </a:solidFill>
                <a:latin typeface="Gabriola" panose="04040605051002020D02" pitchFamily="82" charset="0"/>
              </a:rPr>
              <a:t>Татарстана» </a:t>
            </a:r>
            <a:r>
              <a:rPr lang="ru-RU" sz="2800" dirty="0">
                <a:solidFill>
                  <a:prstClr val="black"/>
                </a:solidFill>
                <a:latin typeface="Gabriola" panose="04040605051002020D02" pitchFamily="82" charset="0"/>
              </a:rPr>
              <a:t>имени Верховного Совета ТАССР, бронекатера, </a:t>
            </a:r>
            <a:r>
              <a:rPr lang="ru-RU" sz="2800" dirty="0" smtClean="0">
                <a:solidFill>
                  <a:prstClr val="black"/>
                </a:solidFill>
                <a:latin typeface="Gabriola" panose="04040605051002020D02" pitchFamily="82" charset="0"/>
              </a:rPr>
              <a:t>бронепоезда.</a:t>
            </a:r>
            <a:endParaRPr lang="ru-RU" sz="2800" dirty="0">
              <a:solidFill>
                <a:prstClr val="black"/>
              </a:solidFill>
              <a:latin typeface="Gabriola" panose="04040605051002020D02" pitchFamily="8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1244" t="1245" r="12686" b="3532"/>
          <a:stretch/>
        </p:blipFill>
        <p:spPr>
          <a:xfrm rot="5400000">
            <a:off x="4388851" y="1509911"/>
            <a:ext cx="3124280" cy="6003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394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181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53327" y="806257"/>
            <a:ext cx="77246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Gabriola" panose="04040605051002020D02" pitchFamily="82" charset="0"/>
              </a:rPr>
              <a:t>И</a:t>
            </a:r>
            <a:r>
              <a:rPr lang="ru-RU" sz="3200" dirty="0" smtClean="0">
                <a:solidFill>
                  <a:prstClr val="black"/>
                </a:solidFill>
                <a:latin typeface="Gabriola" panose="04040605051002020D02" pitchFamily="82" charset="0"/>
              </a:rPr>
              <a:t>нтернет- </a:t>
            </a:r>
            <a:r>
              <a:rPr lang="ru-RU" sz="3200" dirty="0">
                <a:solidFill>
                  <a:prstClr val="black"/>
                </a:solidFill>
                <a:latin typeface="Gabriola" panose="04040605051002020D02" pitchFamily="82" charset="0"/>
              </a:rPr>
              <a:t>выставка «Движение в помощь фронту» </a:t>
            </a:r>
            <a:r>
              <a:rPr lang="ru-RU" sz="3200" dirty="0" smtClean="0">
                <a:solidFill>
                  <a:prstClr val="black"/>
                </a:solidFill>
                <a:latin typeface="Gabriola" panose="04040605051002020D02" pitchFamily="82" charset="0"/>
              </a:rPr>
              <a:t> </a:t>
            </a:r>
            <a:endParaRPr lang="ru-RU" sz="3200" dirty="0">
              <a:solidFill>
                <a:prstClr val="black"/>
              </a:solidFill>
              <a:latin typeface="Gabriola" panose="04040605051002020D02" pitchFamily="8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9211" r="1776" b="5490"/>
          <a:stretch/>
        </p:blipFill>
        <p:spPr>
          <a:xfrm>
            <a:off x="2299646" y="1566080"/>
            <a:ext cx="8078314" cy="394420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76843" y="5685331"/>
            <a:ext cx="4309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4"/>
              </a:rPr>
              <a:t>https://ftp.tatar.ru/ga/site/site1/index.html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376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37027" y="1978924"/>
            <a:ext cx="54318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abriola" panose="04040605051002020D02" pitchFamily="82" charset="0"/>
              </a:rPr>
              <a:t>Сообщение </a:t>
            </a:r>
            <a:r>
              <a:rPr lang="ru-RU" sz="2800" dirty="0" err="1" smtClean="0">
                <a:latin typeface="Gabriola" panose="04040605051002020D02" pitchFamily="82" charset="0"/>
              </a:rPr>
              <a:t>Кукморского</a:t>
            </a:r>
            <a:r>
              <a:rPr lang="ru-RU" sz="2800" dirty="0" smtClean="0">
                <a:latin typeface="Gabriola" panose="04040605051002020D02" pitchFamily="82" charset="0"/>
              </a:rPr>
              <a:t> райкома ВКП(б) секретарю Татарского обкома ВКП(б) о сборе подарков для бойцов Красной Армии от 11 ноября 1942 г.</a:t>
            </a:r>
            <a:endParaRPr lang="ru-RU" sz="2800" dirty="0">
              <a:latin typeface="Gabriola" panose="04040605051002020D02" pitchFamily="8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11" y="464024"/>
            <a:ext cx="3948031" cy="592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7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7911" t="8309" r="11295" b="4825"/>
          <a:stretch/>
        </p:blipFill>
        <p:spPr>
          <a:xfrm rot="16200000">
            <a:off x="1541139" y="123199"/>
            <a:ext cx="2927224" cy="4196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2736" t="5608" r="19950" b="8122"/>
          <a:stretch/>
        </p:blipFill>
        <p:spPr>
          <a:xfrm rot="5400000">
            <a:off x="4417459" y="2506699"/>
            <a:ext cx="2544753" cy="5107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4097" t="20523" r="2769" b="14403"/>
          <a:stretch/>
        </p:blipFill>
        <p:spPr>
          <a:xfrm rot="10800000">
            <a:off x="7506268" y="538882"/>
            <a:ext cx="3611758" cy="336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267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69586" y="936434"/>
            <a:ext cx="75296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Gabriola" panose="04040605051002020D02" pitchFamily="82" charset="0"/>
              </a:rPr>
              <a:t>«Письмо татарского народа фронтовикам-татарам»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9138" t="5667" r="16832" b="50154"/>
          <a:stretch/>
        </p:blipFill>
        <p:spPr>
          <a:xfrm>
            <a:off x="3330053" y="1722441"/>
            <a:ext cx="5240742" cy="4170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546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81981" y="643749"/>
            <a:ext cx="103049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latin typeface="Gabriola" panose="04040605051002020D02" pitchFamily="82" charset="0"/>
              </a:rPr>
              <a:t>«Республика </a:t>
            </a:r>
            <a:r>
              <a:rPr lang="ru-RU" sz="3200" dirty="0">
                <a:solidFill>
                  <a:prstClr val="black"/>
                </a:solidFill>
                <a:latin typeface="Gabriola" panose="04040605051002020D02" pitchFamily="82" charset="0"/>
              </a:rPr>
              <a:t>взяла шефство над Сталинградской и Орловской областями. Используя книгу «Татарстан: все для фронта, все для победы! 1941-1945» (стр.355-357), ответьте на вопрос «Каким образом республикой оказывалась шефская помощь Сталинградской и Орловской областями?»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945" t="8308" r="3532" b="27612"/>
          <a:stretch/>
        </p:blipFill>
        <p:spPr>
          <a:xfrm rot="10800000">
            <a:off x="2961562" y="3101636"/>
            <a:ext cx="5804595" cy="2920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022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55343" y="546991"/>
            <a:ext cx="104268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Gabriola" panose="04040605051002020D02" pitchFamily="82" charset="0"/>
              </a:rPr>
              <a:t>Видео отрывки из сайта ГБУ «Государственный архив Республики Татарстан»  «Сбор теплых вещей для фронта», «Хлеб для фронта и тружеников тыла».</a:t>
            </a:r>
            <a:endParaRPr lang="ru-RU" sz="3200" dirty="0">
              <a:latin typeface="Gabriola" panose="04040605051002020D02" pitchFamily="8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74209" y="5841375"/>
            <a:ext cx="9608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https://ga.tatarstan.ru/memorial-book-75th-anniversary-victory.htm?pub_id=2326446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7816" t="9301" r="3861" b="5285"/>
          <a:stretch/>
        </p:blipFill>
        <p:spPr>
          <a:xfrm>
            <a:off x="2483893" y="2116651"/>
            <a:ext cx="6619163" cy="359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4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92417" y="1858399"/>
            <a:ext cx="103049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latin typeface="Gabriola" panose="04040605051002020D02" pitchFamily="82" charset="0"/>
              </a:rPr>
              <a:t>Что </a:t>
            </a:r>
            <a:r>
              <a:rPr lang="ru-RU" sz="3200" dirty="0">
                <a:solidFill>
                  <a:prstClr val="black"/>
                </a:solidFill>
                <a:latin typeface="Gabriola" panose="04040605051002020D02" pitchFamily="82" charset="0"/>
              </a:rPr>
              <a:t>открыли, узнали на уроке?</a:t>
            </a:r>
          </a:p>
          <a:p>
            <a:r>
              <a:rPr lang="ru-RU" sz="3200" dirty="0">
                <a:solidFill>
                  <a:prstClr val="black"/>
                </a:solidFill>
                <a:latin typeface="Gabriola" panose="04040605051002020D02" pitchFamily="82" charset="0"/>
              </a:rPr>
              <a:t>Оправдались ли ваши ожидания от урока?</a:t>
            </a:r>
          </a:p>
          <a:p>
            <a:r>
              <a:rPr lang="ru-RU" sz="3200" dirty="0">
                <a:solidFill>
                  <a:prstClr val="black"/>
                </a:solidFill>
                <a:latin typeface="Gabriola" panose="04040605051002020D02" pitchFamily="82" charset="0"/>
              </a:rPr>
              <a:t>Что вы взяли с сегодняшнего урока?</a:t>
            </a:r>
          </a:p>
          <a:p>
            <a:r>
              <a:rPr lang="ru-RU" sz="3200" dirty="0">
                <a:solidFill>
                  <a:prstClr val="black"/>
                </a:solidFill>
                <a:latin typeface="Gabriola" panose="04040605051002020D02" pitchFamily="82" charset="0"/>
              </a:rPr>
              <a:t>Над чем заставил задуматься урок?</a:t>
            </a:r>
          </a:p>
          <a:p>
            <a:endParaRPr lang="ru-RU" sz="3200" dirty="0">
              <a:solidFill>
                <a:prstClr val="black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12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222</Words>
  <Application>Microsoft Office PowerPoint</Application>
  <PresentationFormat>Широкоэкранный</PresentationFormat>
  <Paragraphs>14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ОГЭ</dc:creator>
  <cp:lastModifiedBy>ОГЭ</cp:lastModifiedBy>
  <cp:revision>8</cp:revision>
  <dcterms:created xsi:type="dcterms:W3CDTF">2021-03-17T06:08:09Z</dcterms:created>
  <dcterms:modified xsi:type="dcterms:W3CDTF">2021-03-17T08:30:35Z</dcterms:modified>
</cp:coreProperties>
</file>